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6" r:id="rId2"/>
    <p:sldId id="674" r:id="rId3"/>
    <p:sldId id="660" r:id="rId4"/>
    <p:sldId id="661" r:id="rId5"/>
    <p:sldId id="664" r:id="rId6"/>
    <p:sldId id="668" r:id="rId7"/>
    <p:sldId id="665" r:id="rId8"/>
    <p:sldId id="675" r:id="rId9"/>
    <p:sldId id="676" r:id="rId10"/>
    <p:sldId id="677" r:id="rId11"/>
    <p:sldId id="680" r:id="rId12"/>
    <p:sldId id="666" r:id="rId13"/>
    <p:sldId id="667" r:id="rId14"/>
    <p:sldId id="647" r:id="rId15"/>
    <p:sldId id="648" r:id="rId16"/>
    <p:sldId id="649" r:id="rId17"/>
    <p:sldId id="669" r:id="rId18"/>
    <p:sldId id="651" r:id="rId19"/>
    <p:sldId id="652" r:id="rId20"/>
    <p:sldId id="653" r:id="rId21"/>
    <p:sldId id="670" r:id="rId22"/>
    <p:sldId id="663" r:id="rId23"/>
    <p:sldId id="655" r:id="rId24"/>
    <p:sldId id="656" r:id="rId25"/>
    <p:sldId id="657" r:id="rId26"/>
    <p:sldId id="671" r:id="rId27"/>
    <p:sldId id="678" r:id="rId28"/>
    <p:sldId id="681" r:id="rId29"/>
    <p:sldId id="682" r:id="rId30"/>
    <p:sldId id="673" r:id="rId31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705">
          <p15:clr>
            <a:srgbClr val="A4A3A4"/>
          </p15:clr>
        </p15:guide>
        <p15:guide id="2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6"/>
    <p:restoredTop sz="91410"/>
  </p:normalViewPr>
  <p:slideViewPr>
    <p:cSldViewPr showGuides="1">
      <p:cViewPr varScale="1">
        <p:scale>
          <a:sx n="120" d="100"/>
          <a:sy n="120" d="100"/>
        </p:scale>
        <p:origin x="272" y="176"/>
      </p:cViewPr>
      <p:guideLst>
        <p:guide orient="horz" pos="2705"/>
        <p:guide pos="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cs typeface="+mn-cs"/>
              </a:defRPr>
            </a:lvl1pPr>
          </a:lstStyle>
          <a:p>
            <a:pPr>
              <a:defRPr/>
            </a:pPr>
            <a:fld id="{80C39CB1-C0A4-574D-946A-BCDF755A67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32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fld id="{7506E26A-7F11-C44B-8538-7DF660DF7AAF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38784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4491E6-C40D-D249-80C4-4464E6BF9F85}" type="slidenum">
              <a:rPr lang="el-GR"/>
              <a:pPr>
                <a:defRPr/>
              </a:pPr>
              <a:t>1</a:t>
            </a:fld>
            <a:endParaRPr lang="el-GR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06E26A-7F11-C44B-8538-7DF660DF7AAF}" type="slidenum">
              <a:rPr lang="el-GR" smtClean="0"/>
              <a:pPr>
                <a:defRPr/>
              </a:pPr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88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06E26A-7F11-C44B-8538-7DF660DF7AAF}" type="slidenum">
              <a:rPr lang="el-GR" smtClean="0"/>
              <a:pPr>
                <a:defRPr/>
              </a:pPr>
              <a:t>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883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06E26A-7F11-C44B-8538-7DF660DF7AAF}" type="slidenum">
              <a:rPr lang="el-GR" smtClean="0"/>
              <a:pPr>
                <a:defRPr/>
              </a:pPr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883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Hcalendar</a:t>
            </a:r>
            <a:r>
              <a:rPr lang="en-US" dirty="0"/>
              <a:t> is a </a:t>
            </a:r>
            <a:r>
              <a:rPr lang="en-US" dirty="0" err="1"/>
              <a:t>microformat</a:t>
            </a:r>
            <a:r>
              <a:rPr lang="en-US" dirty="0"/>
              <a:t> for </a:t>
            </a:r>
            <a:r>
              <a:rPr lang="en-US" dirty="0" err="1"/>
              <a:t>icalendar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 err="1"/>
              <a:t>Hcad</a:t>
            </a:r>
            <a:r>
              <a:rPr lang="en-US" dirty="0"/>
              <a:t> is a </a:t>
            </a:r>
            <a:r>
              <a:rPr lang="en-US" dirty="0" err="1"/>
              <a:t>microformat</a:t>
            </a:r>
            <a:r>
              <a:rPr lang="en-US" dirty="0"/>
              <a:t> for </a:t>
            </a:r>
            <a:r>
              <a:rPr lang="en-US" dirty="0" err="1"/>
              <a:t>vcard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2C3AD3-8026-EC4B-B4BD-4F6CB27EB68F}" type="slidenum">
              <a:rPr lang="el-GR" smtClean="0"/>
              <a:pPr>
                <a:defRPr/>
              </a:pPr>
              <a:t>26</a:t>
            </a:fld>
            <a:endParaRPr lang="el-G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Hcalendar</a:t>
            </a:r>
            <a:r>
              <a:rPr lang="en-US" dirty="0"/>
              <a:t> is a </a:t>
            </a:r>
            <a:r>
              <a:rPr lang="en-US" dirty="0" err="1"/>
              <a:t>microformat</a:t>
            </a:r>
            <a:r>
              <a:rPr lang="en-US" dirty="0"/>
              <a:t> for </a:t>
            </a:r>
            <a:r>
              <a:rPr lang="en-US" dirty="0" err="1"/>
              <a:t>icalendar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 err="1"/>
              <a:t>Hcad</a:t>
            </a:r>
            <a:r>
              <a:rPr lang="en-US" dirty="0"/>
              <a:t> is a </a:t>
            </a:r>
            <a:r>
              <a:rPr lang="en-US" dirty="0" err="1"/>
              <a:t>microformat</a:t>
            </a:r>
            <a:r>
              <a:rPr lang="en-US" dirty="0"/>
              <a:t> for </a:t>
            </a:r>
            <a:r>
              <a:rPr lang="en-US" dirty="0" err="1"/>
              <a:t>vcard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2C3AD3-8026-EC4B-B4BD-4F6CB27EB68F}" type="slidenum">
              <a:rPr lang="el-GR" smtClean="0"/>
              <a:pPr>
                <a:defRPr/>
              </a:pPr>
              <a:t>27</a:t>
            </a:fld>
            <a:endParaRPr lang="el-G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anchorCtr="0"/>
          <a:lstStyle>
            <a:lvl1pPr>
              <a:defRPr sz="4000"/>
            </a:lvl1pPr>
          </a:lstStyle>
          <a:p>
            <a:pPr lvl="0"/>
            <a:r>
              <a:rPr lang="el-G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3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32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3370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31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12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270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9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4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4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57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25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116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title style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text styles</a:t>
            </a:r>
          </a:p>
          <a:p>
            <a:pPr lvl="1"/>
            <a:r>
              <a:rPr lang="el-GR" dirty="0"/>
              <a:t>Second level</a:t>
            </a:r>
          </a:p>
          <a:p>
            <a:pPr lvl="2"/>
            <a:r>
              <a:rPr lang="el-GR" dirty="0"/>
              <a:t>Third level</a:t>
            </a:r>
          </a:p>
          <a:p>
            <a:pPr lvl="3"/>
            <a:r>
              <a:rPr lang="el-GR" dirty="0"/>
              <a:t>Fourth level</a:t>
            </a:r>
          </a:p>
          <a:p>
            <a:pPr lvl="4"/>
            <a:r>
              <a:rPr lang="el-GR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/>
          <a:ea typeface="+mj-ea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+mn-ea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+mn-ea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+mn-ea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+mn-ea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+mn-ea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Ca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ast.com/what-are-rich-snippets/" TargetMode="External"/><Relationship Id="rId2" Type="http://schemas.openxmlformats.org/officeDocument/2006/relationships/hyperlink" Target="https://en.wikipedia.org/wiki/Search_engine_optim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ebdatacommons.org/structureddata/2017-12/stats/how_to_get_the_data.html" TargetMode="External"/><Relationship Id="rId3" Type="http://schemas.openxmlformats.org/officeDocument/2006/relationships/hyperlink" Target="http://webdatacommons.org/" TargetMode="External"/><Relationship Id="rId7" Type="http://schemas.openxmlformats.org/officeDocument/2006/relationships/hyperlink" Target="http://webdatacommons.org/structureddata/2017-12/stats/stat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HCard" TargetMode="External"/><Relationship Id="rId5" Type="http://schemas.openxmlformats.org/officeDocument/2006/relationships/hyperlink" Target="http://en.wikipedia.org/wiki/HCalendar" TargetMode="External"/><Relationship Id="rId4" Type="http://schemas.openxmlformats.org/officeDocument/2006/relationships/hyperlink" Target="http://commoncrawl.org/" TargetMode="External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moosejaw.com/moosejaw/shop/product_Canada-Goose-Women-s-Shelburne-Parka_10254734_10208_10000001_-1_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DFa" TargetMode="External"/><Relationship Id="rId2" Type="http://schemas.openxmlformats.org/officeDocument/2006/relationships/hyperlink" Target="http://en.wikipedia.org/wiki/Microforma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Microdata_(HTML)" TargetMode="External"/><Relationship Id="rId4" Type="http://schemas.openxmlformats.org/officeDocument/2006/relationships/hyperlink" Target="https://en.wikipedia.org/wiki/JSON-L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Car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C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 noGrp="1" noChangeArrowheads="1"/>
          </p:cNvSpPr>
          <p:nvPr>
            <p:ph type="ctrTitle"/>
          </p:nvPr>
        </p:nvSpPr>
        <p:spPr>
          <a:xfrm>
            <a:off x="347663" y="1052513"/>
            <a:ext cx="8447087" cy="439261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9600" dirty="0"/>
              <a:t>Embedding Knowledge</a:t>
            </a:r>
            <a:br>
              <a:rPr lang="en-US" sz="9600" dirty="0"/>
            </a:br>
            <a:r>
              <a:rPr lang="en-US" sz="9600" dirty="0"/>
              <a:t>in HTML</a:t>
            </a:r>
            <a:endParaRPr lang="el-GR" dirty="0">
              <a:cs typeface="+mj-cs"/>
            </a:endParaRPr>
          </a:p>
        </p:txBody>
      </p:sp>
      <p:sp>
        <p:nvSpPr>
          <p:cNvPr id="4098" name="TextBox 1"/>
          <p:cNvSpPr txBox="1">
            <a:spLocks noChangeArrowheads="1"/>
          </p:cNvSpPr>
          <p:nvPr/>
        </p:nvSpPr>
        <p:spPr bwMode="auto">
          <a:xfrm>
            <a:off x="0" y="6372225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</a:rPr>
              <a:t>Some content from a presentations by Ivan Herman of the W3c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7920880" cy="4464496"/>
          </a:xfrm>
          <a:ln w="3175">
            <a:noFill/>
          </a:ln>
        </p:spPr>
        <p:txBody>
          <a:bodyPr/>
          <a:lstStyle/>
          <a:p>
            <a:pPr>
              <a:defRPr/>
            </a:pPr>
            <a:r>
              <a:rPr lang="en-US" sz="3200" dirty="0">
                <a:hlinkClick r:id="rId3"/>
              </a:rPr>
              <a:t>vCard</a:t>
            </a:r>
            <a:r>
              <a:rPr lang="en-US" sz="3200" dirty="0"/>
              <a:t>: popular format for “business card “data</a:t>
            </a:r>
          </a:p>
          <a:p>
            <a:pPr>
              <a:defRPr/>
            </a:pPr>
            <a:r>
              <a:rPr lang="en-US" sz="3200" dirty="0"/>
              <a:t>Example use case for email</a:t>
            </a:r>
          </a:p>
          <a:p>
            <a:pPr lvl="1">
              <a:defRPr/>
            </a:pPr>
            <a:r>
              <a:rPr lang="en-US" sz="2800" dirty="0"/>
              <a:t>Sender attaches vCard to email message</a:t>
            </a:r>
          </a:p>
          <a:p>
            <a:pPr lvl="1">
              <a:defRPr/>
            </a:pPr>
            <a:r>
              <a:rPr lang="en-US" sz="2800" dirty="0"/>
              <a:t>Recipient detaches to contact app</a:t>
            </a:r>
          </a:p>
          <a:p>
            <a:pPr>
              <a:defRPr/>
            </a:pPr>
            <a:r>
              <a:rPr lang="en-US" sz="3200" dirty="0"/>
              <a:t>hCard is a </a:t>
            </a:r>
            <a:r>
              <a:rPr lang="en-US" sz="3200" dirty="0" err="1"/>
              <a:t>Microformat</a:t>
            </a:r>
            <a:r>
              <a:rPr lang="en-US" sz="3200" dirty="0"/>
              <a:t> based on vCard</a:t>
            </a:r>
          </a:p>
          <a:p>
            <a:pPr lvl="1">
              <a:defRPr/>
            </a:pPr>
            <a:r>
              <a:rPr lang="en-US" sz="2800" dirty="0"/>
              <a:t>Allows way to embed vCard data to a web page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332656"/>
            <a:ext cx="5148064" cy="1432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980728"/>
            <a:ext cx="8208912" cy="31085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&lt;</a:t>
            </a:r>
            <a:r>
              <a:rPr lang="en-US" sz="2800" dirty="0" err="1">
                <a:solidFill>
                  <a:schemeClr val="bg1"/>
                </a:solidFill>
              </a:rPr>
              <a:t>ul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class="</a:t>
            </a:r>
            <a:r>
              <a:rPr lang="en-US" sz="2800" dirty="0" err="1">
                <a:solidFill>
                  <a:srgbClr val="000000"/>
                </a:solidFill>
              </a:rPr>
              <a:t>vcard</a:t>
            </a:r>
            <a:r>
              <a:rPr lang="en-US" sz="2800" dirty="0">
                <a:solidFill>
                  <a:srgbClr val="000000"/>
                </a:solidFill>
              </a:rPr>
              <a:t>"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&lt;li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class="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</a:rPr>
              <a:t>fn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”</a:t>
            </a:r>
            <a:r>
              <a:rPr lang="en-US" sz="2800" dirty="0">
                <a:solidFill>
                  <a:schemeClr val="bg1"/>
                </a:solidFill>
              </a:rPr>
              <a:t>&gt;Forrest Gump&lt;/li&gt;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&lt;li </a:t>
            </a:r>
            <a:r>
              <a:rPr lang="en-US" sz="2800" dirty="0">
                <a:solidFill>
                  <a:srgbClr val="000000"/>
                </a:solidFill>
              </a:rPr>
              <a:t>class="org”</a:t>
            </a:r>
            <a:r>
              <a:rPr lang="en-US" sz="2800" dirty="0">
                <a:solidFill>
                  <a:schemeClr val="bg1"/>
                </a:solidFill>
              </a:rPr>
              <a:t>&gt;Bubba Gump Shrimp Co.&lt;/li&gt;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&lt;li </a:t>
            </a:r>
            <a:r>
              <a:rPr lang="en-US" sz="2800" dirty="0">
                <a:solidFill>
                  <a:srgbClr val="000000"/>
                </a:solidFill>
              </a:rPr>
              <a:t>class="</a:t>
            </a:r>
            <a:r>
              <a:rPr lang="en-US" sz="2800" dirty="0" err="1">
                <a:solidFill>
                  <a:srgbClr val="000000"/>
                </a:solidFill>
              </a:rPr>
              <a:t>tel</a:t>
            </a:r>
            <a:r>
              <a:rPr lang="en-US" sz="2800" dirty="0">
                <a:solidFill>
                  <a:srgbClr val="000000"/>
                </a:solidFill>
              </a:rPr>
              <a:t>”</a:t>
            </a:r>
            <a:r>
              <a:rPr lang="en-US" sz="2800" dirty="0">
                <a:solidFill>
                  <a:schemeClr val="bg1"/>
                </a:solidFill>
              </a:rPr>
              <a:t>&gt;1-111-555-1212&lt;/li&gt;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&lt;li&gt;&lt;a </a:t>
            </a:r>
            <a:r>
              <a:rPr lang="en-US" sz="2800" dirty="0">
                <a:solidFill>
                  <a:srgbClr val="000000"/>
                </a:solidFill>
              </a:rPr>
              <a:t>class="</a:t>
            </a:r>
            <a:r>
              <a:rPr lang="en-US" sz="2800" dirty="0" err="1">
                <a:solidFill>
                  <a:srgbClr val="000000"/>
                </a:solidFill>
              </a:rPr>
              <a:t>url</a:t>
            </a:r>
            <a:r>
              <a:rPr lang="en-US" sz="2800" dirty="0">
                <a:solidFill>
                  <a:srgbClr val="000000"/>
                </a:solidFill>
              </a:rPr>
              <a:t>"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href</a:t>
            </a:r>
            <a:r>
              <a:rPr lang="en-US" sz="2800" dirty="0">
                <a:solidFill>
                  <a:schemeClr val="bg1"/>
                </a:solidFill>
              </a:rPr>
              <a:t>="http:/</a:t>
            </a:r>
            <a:r>
              <a:rPr lang="en-US" sz="2800" dirty="0" err="1">
                <a:solidFill>
                  <a:schemeClr val="bg1"/>
                </a:solidFill>
              </a:rPr>
              <a:t>bubbagump.com</a:t>
            </a:r>
            <a:r>
              <a:rPr lang="en-US" sz="2800" dirty="0">
                <a:solidFill>
                  <a:schemeClr val="bg1"/>
                </a:solidFill>
              </a:rPr>
              <a:t>/"&gt; http://</a:t>
            </a:r>
            <a:r>
              <a:rPr lang="en-US" sz="2800" dirty="0" err="1">
                <a:solidFill>
                  <a:schemeClr val="bg1"/>
                </a:solidFill>
              </a:rPr>
              <a:t>bubbagump.com</a:t>
            </a:r>
            <a:r>
              <a:rPr lang="en-US" sz="2800" dirty="0">
                <a:solidFill>
                  <a:schemeClr val="bg1"/>
                </a:solidFill>
              </a:rPr>
              <a:t>/&lt;/a&gt;&lt;/li&gt;</a:t>
            </a:r>
          </a:p>
          <a:p>
            <a:r>
              <a:rPr lang="en-US" sz="2800" dirty="0">
                <a:solidFill>
                  <a:schemeClr val="bg1"/>
                </a:solidFill>
              </a:rPr>
              <a:t> &lt;/</a:t>
            </a:r>
            <a:r>
              <a:rPr lang="en-US" sz="2800" dirty="0" err="1">
                <a:solidFill>
                  <a:schemeClr val="bg1"/>
                </a:solidFill>
              </a:rPr>
              <a:t>ul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0473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Microformats</a:t>
            </a:r>
            <a:r>
              <a:rPr lang="en-US" dirty="0"/>
              <a:t> =&gt; Microdata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Microformat</a:t>
            </a:r>
            <a:r>
              <a:rPr lang="en-US" sz="3200" dirty="0"/>
              <a:t> problems:</a:t>
            </a:r>
          </a:p>
          <a:p>
            <a:pPr lvl="1"/>
            <a:r>
              <a:rPr lang="en-US" sz="2800" dirty="0"/>
              <a:t>Not integrated well into HTML</a:t>
            </a:r>
          </a:p>
          <a:p>
            <a:pPr lvl="1"/>
            <a:r>
              <a:rPr lang="en-US" sz="2800" dirty="0"/>
              <a:t>Not supported by a standardization body</a:t>
            </a:r>
          </a:p>
          <a:p>
            <a:pPr lvl="1"/>
            <a:r>
              <a:rPr lang="en-US" sz="2800" dirty="0"/>
              <a:t>Limited vocabulary</a:t>
            </a:r>
          </a:p>
          <a:p>
            <a:r>
              <a:rPr lang="en-US" sz="3200" dirty="0" err="1"/>
              <a:t>Microformats</a:t>
            </a:r>
            <a:r>
              <a:rPr lang="en-US" sz="3200" dirty="0"/>
              <a:t> have been supplanted by Microdata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356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Defined and supported by Google, Bing, Yahoo and </a:t>
            </a:r>
            <a:r>
              <a:rPr lang="en-US" sz="3200" dirty="0" err="1"/>
              <a:t>Yandex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Adds new attributes to HTML5 to express metadata</a:t>
            </a:r>
          </a:p>
          <a:p>
            <a:pPr>
              <a:defRPr/>
            </a:pPr>
            <a:r>
              <a:rPr lang="en-US" sz="3200" dirty="0"/>
              <a:t>Works well for simple “single-vocabulary” cases, but not well suited for mixing vocabularies or for complex vocabularies</a:t>
            </a:r>
          </a:p>
          <a:p>
            <a:pPr>
              <a:defRPr/>
            </a:pPr>
            <a:r>
              <a:rPr lang="en-US" sz="3200" dirty="0"/>
              <a:t>No notion of </a:t>
            </a:r>
            <a:r>
              <a:rPr lang="en-US" sz="3200" dirty="0" err="1"/>
              <a:t>datatypes</a:t>
            </a:r>
            <a:r>
              <a:rPr lang="en-US" sz="3200" dirty="0"/>
              <a:t> or namespaces</a:t>
            </a:r>
          </a:p>
          <a:p>
            <a:pPr>
              <a:defRPr/>
            </a:pPr>
            <a:r>
              <a:rPr lang="en-US" sz="3200" dirty="0"/>
              <a:t>Defines a generic mapping to RDF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Microdata approach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Adds new (X)HTML/XML attributes</a:t>
            </a:r>
          </a:p>
          <a:p>
            <a:pPr>
              <a:defRPr/>
            </a:pPr>
            <a:r>
              <a:rPr lang="en-US" sz="3200" dirty="0"/>
              <a:t>Has namespaces and URIs at its core</a:t>
            </a:r>
          </a:p>
          <a:p>
            <a:pPr lvl="1">
              <a:defRPr/>
            </a:pPr>
            <a:r>
              <a:rPr lang="en-US" sz="2800" dirty="0"/>
              <a:t>So mixing vocabulary is easy, as in RDF</a:t>
            </a:r>
          </a:p>
          <a:p>
            <a:pPr>
              <a:defRPr/>
            </a:pPr>
            <a:r>
              <a:rPr lang="en-US" sz="3200" dirty="0"/>
              <a:t>Complete flexibility for using literals or URI resources</a:t>
            </a:r>
          </a:p>
          <a:p>
            <a:pPr>
              <a:defRPr/>
            </a:pPr>
            <a:r>
              <a:rPr lang="en-US" sz="3200" dirty="0"/>
              <a:t>Is a complete serialization of RDF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RDFa approach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rdfa-homepage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44000" cy="668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rdfa-homepage-cur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44000" cy="668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rdfa-homepage-ht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44000" cy="668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Yielding this 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844675"/>
            <a:ext cx="8353425" cy="4248150"/>
          </a:xfrm>
        </p:spPr>
        <p:txBody>
          <a:bodyPr/>
          <a:lstStyle/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&lt;http://www.ivan-herman.net/foaf#me&gt;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  schema:alumniOf     &lt;http://www.elte.hu&gt;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  foaf:schoolHomePage &lt;http://www.elte.hu&gt;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  schema:worksFor     &lt;http://www.w3.org/W3C#data&gt;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  …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&lt;http://www.elte.hu&gt; 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  dc:title "Eötvös Loránd University of Budapest" .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…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&lt;http://www.w3.org/W3C#data&gt; 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  dc:title "World Wide Web Consortium (W3C)”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…</a:t>
            </a:r>
          </a:p>
          <a:p>
            <a:pPr marL="0" indent="0">
              <a:buFont typeface="Wingdings" charset="0"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mdata-home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91440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mdata-home-cur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91440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412875"/>
            <a:ext cx="7343775" cy="4967288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Why we want to embed structured data in HTML</a:t>
            </a:r>
          </a:p>
          <a:p>
            <a:pPr>
              <a:defRPr/>
            </a:pPr>
            <a:r>
              <a:rPr lang="en-US" sz="3200" dirty="0"/>
              <a:t>RDFa</a:t>
            </a:r>
          </a:p>
          <a:p>
            <a:pPr>
              <a:defRPr/>
            </a:pPr>
            <a:r>
              <a:rPr lang="en-US" sz="3200" dirty="0"/>
              <a:t>Microdata and schema.org</a:t>
            </a:r>
          </a:p>
          <a:p>
            <a:pPr>
              <a:defRPr/>
            </a:pPr>
            <a:r>
              <a:rPr lang="en-US" sz="3200" dirty="0"/>
              <a:t>RDFa lite as an encoding for Microdata</a:t>
            </a:r>
          </a:p>
          <a:p>
            <a:pPr>
              <a:defRPr/>
            </a:pPr>
            <a:r>
              <a:rPr lang="en-US" sz="3200" dirty="0"/>
              <a:t>JSON-LD as an encoding for RDF and Microdata</a:t>
            </a:r>
          </a:p>
          <a:p>
            <a:pPr>
              <a:defRPr/>
            </a:pPr>
            <a:r>
              <a:rPr lang="en-US" sz="3200" dirty="0" err="1"/>
              <a:t>Usecases</a:t>
            </a:r>
            <a:r>
              <a:rPr lang="en-US" sz="3200" dirty="0"/>
              <a:t> and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mdata-ht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91440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Yielding this 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844675"/>
            <a:ext cx="8353425" cy="4248150"/>
          </a:xfrm>
        </p:spPr>
        <p:txBody>
          <a:bodyPr/>
          <a:lstStyle/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endParaRPr lang="en-US" sz="2000" b="1" noProof="1">
              <a:latin typeface="Courier New" charset="0"/>
              <a:ea typeface="msmincho" charset="0"/>
              <a:cs typeface="msmincho" charset="0"/>
            </a:endParaRP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[ rdf:type schema:Review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schema:name "Oscars 2012: The Artist, review"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schema:description "The Artist, an utterly beguiling…"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schema:ratingValue "5" ;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  …</a:t>
            </a:r>
          </a:p>
          <a:p>
            <a:pPr marL="0" indent="0">
              <a:lnSpc>
                <a:spcPct val="88000"/>
              </a:lnSpc>
              <a:buFont typeface="Wingdings" charset="0"/>
              <a:buNone/>
              <a:tabLst>
                <a:tab pos="0" algn="l"/>
                <a:tab pos="648724" algn="l"/>
                <a:tab pos="1298902" algn="l"/>
                <a:tab pos="1949071" algn="l"/>
                <a:tab pos="2599241" algn="l"/>
                <a:tab pos="3249413" algn="l"/>
                <a:tab pos="3899579" algn="l"/>
                <a:tab pos="4549749" algn="l"/>
                <a:tab pos="5199919" algn="l"/>
                <a:tab pos="5850087" algn="l"/>
                <a:tab pos="6500258" algn="l"/>
                <a:tab pos="7150424" algn="l"/>
                <a:tab pos="7800592" algn="l"/>
                <a:tab pos="8450759" algn="l"/>
                <a:tab pos="9100931" algn="l"/>
                <a:tab pos="9751099" algn="l"/>
              </a:tabLst>
              <a:defRPr/>
            </a:pPr>
            <a:r>
              <a:rPr lang="en-US" sz="2000" b="1" noProof="1">
                <a:latin typeface="Courier New" charset="0"/>
                <a:ea typeface="msmincho" charset="0"/>
                <a:cs typeface="msmincho" charset="0"/>
              </a:rPr>
              <a:t>]</a:t>
            </a:r>
          </a:p>
          <a:p>
            <a:pPr marL="0" indent="0">
              <a:buFont typeface="Wingdings" charset="0"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Rich Snippets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96975"/>
            <a:ext cx="8353425" cy="4967288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Search engines add text under results to preview what’s on page and why it’s relevant</a:t>
            </a:r>
          </a:p>
          <a:p>
            <a:pPr>
              <a:defRPr/>
            </a:pPr>
            <a:r>
              <a:rPr lang="en-US" sz="3200" dirty="0"/>
              <a:t>Text often extracted from structured data embedded on the page</a:t>
            </a:r>
          </a:p>
          <a:p>
            <a:pPr>
              <a:defRPr/>
            </a:pPr>
            <a:r>
              <a:rPr lang="en-US" sz="3200" dirty="0"/>
              <a:t>Of great interest to </a:t>
            </a:r>
            <a:r>
              <a:rPr lang="en-US" sz="3200" dirty="0">
                <a:hlinkClick r:id="rId2" tooltip="Search engine optimization (SEO) is the process of affecting the online visibility of a website or a web page in a web search engine's unpaid results—often referred to as &quot;natural&quot;, &quot;organic&quot;, or &quot;earned&quot; results."/>
              </a:rPr>
              <a:t>SEO</a:t>
            </a:r>
            <a:r>
              <a:rPr lang="en-US" sz="3200" dirty="0"/>
              <a:t>, see </a:t>
            </a:r>
            <a:r>
              <a:rPr lang="en-US" sz="3200" dirty="0">
                <a:hlinkClick r:id="rId3"/>
              </a:rPr>
              <a:t>this</a:t>
            </a:r>
            <a:r>
              <a:rPr lang="en-US" sz="3200" dirty="0"/>
              <a:t> for more information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4041958"/>
            <a:ext cx="5722938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D707025-2EF3-AD41-A760-D4B9FF563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18" y="77497"/>
            <a:ext cx="2681982" cy="14014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6"/>
          <p:cNvGrpSpPr>
            <a:grpSpLocks/>
          </p:cNvGrpSpPr>
          <p:nvPr/>
        </p:nvGrpSpPr>
        <p:grpSpPr bwMode="auto">
          <a:xfrm>
            <a:off x="30163" y="0"/>
            <a:ext cx="9132887" cy="6858000"/>
            <a:chOff x="30347" y="-1"/>
            <a:chExt cx="9132329" cy="6858001"/>
          </a:xfrm>
        </p:grpSpPr>
        <p:pic>
          <p:nvPicPr>
            <p:cNvPr id="22530" name="Picture 3" descr="artist-goog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7" y="-1"/>
              <a:ext cx="9132329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1290745" y="5811838"/>
              <a:ext cx="2346182" cy="614362"/>
            </a:xfrm>
            <a:prstGeom prst="ellipse">
              <a:avLst/>
            </a:prstGeom>
            <a:noFill/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288" y="1268413"/>
            <a:ext cx="8497887" cy="4967287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RDFa and Microdata are modern options</a:t>
            </a:r>
          </a:p>
          <a:p>
            <a:pPr>
              <a:defRPr/>
            </a:pPr>
            <a:r>
              <a:rPr lang="en-US" sz="3200" dirty="0"/>
              <a:t>Both have similar approaches</a:t>
            </a:r>
          </a:p>
          <a:p>
            <a:pPr marL="457200" lvl="1" indent="-228600">
              <a:defRPr/>
            </a:pPr>
            <a:r>
              <a:rPr lang="en-US" sz="2800" dirty="0"/>
              <a:t>Structured data encoded in</a:t>
            </a:r>
            <a:r>
              <a:rPr lang="en-US" sz="2800" i="1" dirty="0"/>
              <a:t> HTML attributes only </a:t>
            </a:r>
            <a:r>
              <a:rPr lang="en-US" sz="2800" dirty="0"/>
              <a:t>– no new elements</a:t>
            </a:r>
          </a:p>
          <a:p>
            <a:pPr marL="457200" lvl="1" indent="-228600">
              <a:defRPr/>
            </a:pPr>
            <a:r>
              <a:rPr lang="en-US" sz="2800" dirty="0"/>
              <a:t>Define some special </a:t>
            </a:r>
            <a:r>
              <a:rPr lang="en-US" sz="2800" i="1" dirty="0"/>
              <a:t>attributes</a:t>
            </a:r>
          </a:p>
          <a:p>
            <a:pPr marL="796925" lvl="2" indent="0">
              <a:buFont typeface="Wingdings" charset="0"/>
              <a:buNone/>
              <a:defRPr/>
            </a:pPr>
            <a:r>
              <a:rPr lang="en-US" sz="2400" dirty="0"/>
              <a:t>e.g., </a:t>
            </a:r>
            <a:r>
              <a:rPr lang="en-US" sz="2400" b="1" dirty="0">
                <a:latin typeface="Courier New"/>
                <a:cs typeface="Courier New"/>
              </a:rPr>
              <a:t>itemscope</a:t>
            </a:r>
            <a:r>
              <a:rPr lang="en-US" sz="2400" dirty="0"/>
              <a:t> for microdata, </a:t>
            </a:r>
            <a:r>
              <a:rPr lang="en-US" sz="2400" b="1" dirty="0">
                <a:latin typeface="Courier New"/>
                <a:cs typeface="Courier New"/>
              </a:rPr>
              <a:t>resource</a:t>
            </a:r>
            <a:r>
              <a:rPr lang="en-US" sz="2400" dirty="0"/>
              <a:t> for RDFa</a:t>
            </a:r>
          </a:p>
          <a:p>
            <a:pPr marL="457200" lvl="1" indent="-228600">
              <a:defRPr/>
            </a:pPr>
            <a:r>
              <a:rPr lang="en-US" sz="2800" dirty="0"/>
              <a:t>Reuse </a:t>
            </a:r>
            <a:r>
              <a:rPr lang="en-US" sz="2800" i="1" dirty="0"/>
              <a:t>some</a:t>
            </a:r>
            <a:r>
              <a:rPr lang="en-US" sz="2800" dirty="0"/>
              <a:t> HTML core attributes (e.g., </a:t>
            </a:r>
            <a:r>
              <a:rPr lang="en-US" sz="2800" b="1" dirty="0">
                <a:latin typeface="Courier New"/>
                <a:cs typeface="Courier New"/>
              </a:rPr>
              <a:t>href</a:t>
            </a:r>
            <a:r>
              <a:rPr lang="en-US" sz="2800" dirty="0"/>
              <a:t>)</a:t>
            </a:r>
          </a:p>
          <a:p>
            <a:pPr marL="457200" lvl="1" indent="-228600">
              <a:defRPr/>
            </a:pPr>
            <a:r>
              <a:rPr lang="en-US" sz="2800" dirty="0"/>
              <a:t>Use textual content of HTML source, if needed</a:t>
            </a:r>
          </a:p>
          <a:p>
            <a:pPr>
              <a:defRPr/>
            </a:pPr>
            <a:r>
              <a:rPr lang="en-US" sz="3200" dirty="0"/>
              <a:t>RDF data can be extracted from both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RDFa and Microdata: similarities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Microdata </a:t>
            </a:r>
            <a:r>
              <a:rPr lang="en-US" sz="3200" i="1" dirty="0"/>
              <a:t>optimized</a:t>
            </a:r>
            <a:r>
              <a:rPr lang="en-US" sz="3200" dirty="0"/>
              <a:t> for simpler use cases:</a:t>
            </a:r>
          </a:p>
          <a:p>
            <a:pPr lvl="1">
              <a:defRPr/>
            </a:pPr>
            <a:r>
              <a:rPr lang="en-US" sz="2800" dirty="0"/>
              <a:t>One vocabulary at a time</a:t>
            </a:r>
          </a:p>
          <a:p>
            <a:pPr lvl="1">
              <a:defRPr/>
            </a:pPr>
            <a:r>
              <a:rPr lang="en-US" sz="2800" dirty="0"/>
              <a:t>Tree shaped data</a:t>
            </a:r>
          </a:p>
          <a:p>
            <a:pPr lvl="1">
              <a:defRPr/>
            </a:pPr>
            <a:r>
              <a:rPr lang="en-US" sz="2800" dirty="0"/>
              <a:t>Few datatypes</a:t>
            </a:r>
          </a:p>
          <a:p>
            <a:pPr>
              <a:defRPr/>
            </a:pPr>
            <a:r>
              <a:rPr lang="en-US" sz="3200" dirty="0"/>
              <a:t>RDFa provides full serialization of RDF in XML or HTML</a:t>
            </a:r>
          </a:p>
          <a:p>
            <a:pPr lvl="1">
              <a:defRPr/>
            </a:pPr>
            <a:r>
              <a:rPr lang="en-US" sz="2800" dirty="0"/>
              <a:t>Price is extra complexity over Microdata</a:t>
            </a:r>
          </a:p>
          <a:p>
            <a:pPr>
              <a:defRPr/>
            </a:pPr>
            <a:r>
              <a:rPr lang="en-US" sz="3200" dirty="0"/>
              <a:t>RDFa 1.1 Lite is a simplified authoring profile of RDFa, very similar to microdata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RDFa and microdata: differences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/>
              <a:t>Amount of structured data on Web?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25184" cy="511175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hlinkClick r:id="rId3"/>
              </a:rPr>
              <a:t>Web Data Commons</a:t>
            </a:r>
            <a:r>
              <a:rPr lang="en-US" sz="3200" dirty="0"/>
              <a:t> project uses </a:t>
            </a:r>
            <a:r>
              <a:rPr lang="en-US" sz="3200" dirty="0">
                <a:hlinkClick r:id="rId4"/>
              </a:rPr>
              <a:t>Common Crawl</a:t>
            </a:r>
            <a:r>
              <a:rPr lang="en-US" sz="3200" dirty="0"/>
              <a:t> data to estimate amount of structured data on Web</a:t>
            </a:r>
          </a:p>
          <a:p>
            <a:pPr>
              <a:defRPr/>
            </a:pPr>
            <a:r>
              <a:rPr lang="en-US" sz="3200" dirty="0"/>
              <a:t>Looks for Microdata, </a:t>
            </a:r>
            <a:r>
              <a:rPr lang="en-US" sz="3200" dirty="0" err="1"/>
              <a:t>RDFa</a:t>
            </a:r>
            <a:r>
              <a:rPr lang="en-US" sz="3200" dirty="0"/>
              <a:t>, other formats (e.g., </a:t>
            </a:r>
            <a:r>
              <a:rPr lang="en-US" sz="3200" dirty="0">
                <a:hlinkClick r:id="rId5"/>
              </a:rPr>
              <a:t>hCalendar</a:t>
            </a:r>
            <a:r>
              <a:rPr lang="en-US" sz="3200" dirty="0"/>
              <a:t>, </a:t>
            </a:r>
            <a:r>
              <a:rPr lang="en-US" sz="3200" dirty="0">
                <a:hlinkClick r:id="rId6"/>
              </a:rPr>
              <a:t>hCard</a:t>
            </a:r>
            <a:r>
              <a:rPr lang="en-US" sz="3200" dirty="0"/>
              <a:t>) in URLs </a:t>
            </a:r>
            <a:r>
              <a:rPr lang="en-US" sz="3200" dirty="0" err="1"/>
              <a:t>parsable</a:t>
            </a:r>
            <a:r>
              <a:rPr lang="en-US" sz="3200" dirty="0"/>
              <a:t> as HTML</a:t>
            </a:r>
          </a:p>
          <a:p>
            <a:pPr>
              <a:defRPr/>
            </a:pPr>
            <a:r>
              <a:rPr lang="en-US" sz="3200" dirty="0">
                <a:hlinkClick r:id="rId7"/>
              </a:rPr>
              <a:t>Nov. 2017 crawl</a:t>
            </a:r>
            <a:r>
              <a:rPr lang="en-US" sz="3200" dirty="0"/>
              <a:t> analyzed 3.2B HTML pages:</a:t>
            </a:r>
          </a:p>
          <a:p>
            <a:pPr marL="457200" lvl="1" indent="-228600">
              <a:defRPr/>
            </a:pPr>
            <a:r>
              <a:rPr lang="en-US" sz="2800" dirty="0"/>
              <a:t>1.2B pages (30%) with structured data in 5.6M domains of 34M (17%)</a:t>
            </a:r>
          </a:p>
          <a:p>
            <a:pPr marL="457200" lvl="1" indent="-228600">
              <a:defRPr/>
            </a:pPr>
            <a:r>
              <a:rPr lang="en-US" sz="2800" dirty="0"/>
              <a:t>39B triples about 9B typed entities</a:t>
            </a:r>
          </a:p>
          <a:p>
            <a:pPr marL="55563" indent="-228600">
              <a:defRPr/>
            </a:pPr>
            <a:r>
              <a:rPr lang="en-US" sz="3200" dirty="0"/>
              <a:t>Data can be </a:t>
            </a:r>
            <a:r>
              <a:rPr lang="en-US" sz="3200" dirty="0">
                <a:hlinkClick r:id="rId8"/>
              </a:rPr>
              <a:t>downloaded</a:t>
            </a:r>
            <a:endParaRPr lang="en-US" sz="3200" dirty="0"/>
          </a:p>
          <a:p>
            <a:pPr marL="457200" lvl="1" indent="-228600">
              <a:defRPr/>
            </a:pPr>
            <a:endParaRPr lang="en-US" sz="2800" dirty="0"/>
          </a:p>
          <a:p>
            <a:pPr>
              <a:defRPr/>
            </a:pPr>
            <a:endParaRPr lang="en-US" sz="3200" dirty="0"/>
          </a:p>
        </p:txBody>
      </p:sp>
      <p:pic>
        <p:nvPicPr>
          <p:cNvPr id="25603" name="Picture 5" descr="spi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50" y="188913"/>
            <a:ext cx="8477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280987"/>
            <a:ext cx="8496300" cy="784225"/>
          </a:xfrm>
        </p:spPr>
        <p:txBody>
          <a:bodyPr/>
          <a:lstStyle/>
          <a:p>
            <a:pPr algn="l">
              <a:defRPr/>
            </a:pPr>
            <a:r>
              <a:rPr lang="en-US" sz="4000" dirty="0"/>
              <a:t>Amount of structured data on Web?</a:t>
            </a:r>
          </a:p>
        </p:txBody>
      </p:sp>
      <p:pic>
        <p:nvPicPr>
          <p:cNvPr id="25603" name="Picture 5" descr="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50" y="188913"/>
            <a:ext cx="8477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D0E6A41-5103-A84B-BDBF-0BA08F9B00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183" y="1412776"/>
            <a:ext cx="3909307" cy="4992238"/>
          </a:xfrm>
          <a:prstGeom prst="rect">
            <a:avLst/>
          </a:prstGeom>
        </p:spPr>
      </p:pic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4160282-6675-4B4D-8471-25BA2AE90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389" y="2204864"/>
            <a:ext cx="4880223" cy="40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40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16632"/>
            <a:ext cx="8496300" cy="7842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836712"/>
            <a:ext cx="9144000" cy="64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16632"/>
            <a:ext cx="8496300" cy="7842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7659"/>
            <a:ext cx="9144000" cy="56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HTML is Everywhere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412875"/>
            <a:ext cx="8424167" cy="4824413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We usually think of HTML as the language of Web pages</a:t>
            </a:r>
          </a:p>
          <a:p>
            <a:pPr>
              <a:defRPr/>
            </a:pPr>
            <a:r>
              <a:rPr lang="en-US" sz="3200" dirty="0"/>
              <a:t>But it’s also widely used on/for mobile devices and tablets</a:t>
            </a:r>
          </a:p>
          <a:p>
            <a:pPr lvl="1">
              <a:defRPr/>
            </a:pPr>
            <a:r>
              <a:rPr lang="en-US" sz="2800" dirty="0"/>
              <a:t>Readily adapts to different screen sizes/orientations</a:t>
            </a:r>
          </a:p>
          <a:p>
            <a:pPr>
              <a:defRPr/>
            </a:pPr>
            <a:r>
              <a:rPr lang="en-US" sz="3200" dirty="0"/>
              <a:t>And is the basis of many </a:t>
            </a:r>
            <a:r>
              <a:rPr lang="en-US" sz="3200" dirty="0" err="1"/>
              <a:t>ebook</a:t>
            </a:r>
            <a:r>
              <a:rPr lang="en-US" sz="3200" dirty="0"/>
              <a:t> formats</a:t>
            </a:r>
          </a:p>
          <a:p>
            <a:pPr lvl="1">
              <a:defRPr/>
            </a:pPr>
            <a:r>
              <a:rPr lang="en-US" sz="2800" dirty="0"/>
              <a:t>E.g. Kindle’s formats, </a:t>
            </a:r>
            <a:r>
              <a:rPr lang="en-US" sz="2800" dirty="0" err="1"/>
              <a:t>mobi</a:t>
            </a:r>
            <a:r>
              <a:rPr lang="en-US" sz="2800" dirty="0"/>
              <a:t>, </a:t>
            </a:r>
            <a:r>
              <a:rPr lang="en-US" sz="2800" dirty="0" err="1"/>
              <a:t>epub</a:t>
            </a:r>
            <a:r>
              <a:rPr lang="en-US" sz="2800" dirty="0"/>
              <a:t>, </a:t>
            </a:r>
            <a:r>
              <a:rPr lang="mr-IN" sz="2800" dirty="0"/>
              <a:t>…</a:t>
            </a:r>
            <a:endParaRPr lang="en-US" sz="2800" dirty="0"/>
          </a:p>
          <a:p>
            <a:pPr>
              <a:defRPr/>
            </a:pPr>
            <a:r>
              <a:rPr lang="en-US" sz="3200" dirty="0"/>
              <a:t>How can we add knowledge to HTML pages?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ED90A-2C9C-5648-8DCE-96B8FD2D66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344" y="27022"/>
            <a:ext cx="1409576" cy="14095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7" y="2060847"/>
            <a:ext cx="7704857" cy="431931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The amount of structured data on the web is growing steadily</a:t>
            </a:r>
          </a:p>
          <a:p>
            <a:pPr>
              <a:defRPr/>
            </a:pPr>
            <a:r>
              <a:rPr lang="en-US" sz="3200" dirty="0"/>
              <a:t>Microdata shows the strongest growth</a:t>
            </a:r>
          </a:p>
          <a:p>
            <a:pPr>
              <a:defRPr/>
            </a:pPr>
            <a:r>
              <a:rPr lang="en-US" sz="3200" dirty="0"/>
              <a:t>RDFa also common</a:t>
            </a:r>
          </a:p>
          <a:p>
            <a:pPr>
              <a:defRPr/>
            </a:pP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Adding Semantic </a:t>
            </a:r>
            <a:r>
              <a:rPr lang="en-US" sz="4400" dirty="0" err="1"/>
              <a:t>Markuip</a:t>
            </a:r>
            <a:r>
              <a:rPr lang="en-US" sz="4400" dirty="0"/>
              <a:t> to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75687" cy="511175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Like to add semi-structured knowledge in HTML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Humans see and understand regular HTML content (text, images, videos, audio)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Machines see and understand data markup in XML, RDF or some other format</a:t>
            </a:r>
          </a:p>
          <a:p>
            <a:pPr>
              <a:defRPr/>
            </a:pPr>
            <a:r>
              <a:rPr lang="en-US" sz="3200" dirty="0"/>
              <a:t>Possibilities include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Add a link to separate document with knowledge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Add new HTML tags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Embed knowledge as comments, Javascript, etc.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Distribute knowledge markup throughout  HTML as attributes of existing HTML tags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Content providers prefer not to generate multiple page:, one for humans (HTML) and another for machines (RDF)</a:t>
            </a:r>
          </a:p>
          <a:p>
            <a:pPr marL="566738" lvl="1" indent="-230188">
              <a:defRPr/>
            </a:pPr>
            <a:r>
              <a:rPr lang="en-US" sz="2800" dirty="0"/>
              <a:t>RDF serializations are complex</a:t>
            </a:r>
          </a:p>
          <a:p>
            <a:pPr marL="566738" lvl="1" indent="-230188">
              <a:defRPr/>
            </a:pPr>
            <a:r>
              <a:rPr lang="en-US" sz="2800" dirty="0"/>
              <a:t>Requires separate mechanisms for storage, generation, etc.</a:t>
            </a:r>
          </a:p>
          <a:p>
            <a:pPr marL="566738" lvl="1" indent="-230188">
              <a:defRPr/>
            </a:pPr>
            <a:r>
              <a:rPr lang="en-US" sz="2800" dirty="0"/>
              <a:t>Introduces redundancy, which can lead to errors if we change one page but not the other</a:t>
            </a:r>
          </a:p>
          <a:p>
            <a:pPr marL="165101" indent="-230188">
              <a:defRPr/>
            </a:pPr>
            <a:r>
              <a:rPr lang="en-US" sz="3200" dirty="0"/>
              <a:t>Simplifies the job of search engines as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>
                <a:ea typeface="ＭＳ Ｐゴシック" charset="0"/>
              </a:rPr>
              <a:t>One page, not two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General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96975"/>
            <a:ext cx="8569200" cy="566102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Two embedding techniques</a:t>
            </a:r>
          </a:p>
          <a:p>
            <a:pPr lvl="1">
              <a:defRPr/>
            </a:pPr>
            <a:r>
              <a:rPr lang="en-US" dirty="0"/>
              <a:t>Provide/reuse tag </a:t>
            </a:r>
            <a:r>
              <a:rPr lang="en-US" i="1" dirty="0"/>
              <a:t>attributes</a:t>
            </a:r>
            <a:r>
              <a:rPr lang="en-US" dirty="0"/>
              <a:t> to encode the metadata; browsers/apps ignore attributes they don’t understand</a:t>
            </a:r>
          </a:p>
          <a:p>
            <a:pPr lvl="1">
              <a:defRPr/>
            </a:pPr>
            <a:r>
              <a:rPr lang="en-US" dirty="0"/>
              <a:t>Add a graph for page in JSON-LD</a:t>
            </a:r>
          </a:p>
          <a:p>
            <a:pPr>
              <a:defRPr/>
            </a:pPr>
            <a:r>
              <a:rPr lang="en-US" sz="3200" dirty="0"/>
              <a:t>Several approaches have been developed</a:t>
            </a:r>
          </a:p>
          <a:p>
            <a:pPr lvl="1">
              <a:defRPr/>
            </a:pPr>
            <a:r>
              <a:rPr lang="en-US" dirty="0">
                <a:hlinkClick r:id="rId2"/>
              </a:rPr>
              <a:t>Microformats</a:t>
            </a:r>
            <a:r>
              <a:rPr lang="en-US" dirty="0"/>
              <a:t> (~ 2005)</a:t>
            </a:r>
          </a:p>
          <a:p>
            <a:pPr lvl="1">
              <a:defRPr/>
            </a:pPr>
            <a:r>
              <a:rPr lang="en-US" dirty="0">
                <a:hlinkClick r:id="rId3"/>
              </a:rPr>
              <a:t>RDFa</a:t>
            </a:r>
            <a:r>
              <a:rPr lang="en-US" dirty="0"/>
              <a:t> (~ 2007) and </a:t>
            </a:r>
            <a:r>
              <a:rPr lang="en-US" dirty="0">
                <a:hlinkClick r:id="rId4"/>
              </a:rPr>
              <a:t>JSON-LD</a:t>
            </a:r>
            <a:r>
              <a:rPr lang="en-US" dirty="0"/>
              <a:t> (2014)</a:t>
            </a:r>
          </a:p>
          <a:p>
            <a:pPr lvl="1">
              <a:defRPr/>
            </a:pPr>
            <a:r>
              <a:rPr lang="en-US" dirty="0">
                <a:hlinkClick r:id="rId5"/>
              </a:rPr>
              <a:t>Microdata</a:t>
            </a:r>
            <a:r>
              <a:rPr lang="en-US" dirty="0"/>
              <a:t> (aka </a:t>
            </a:r>
            <a:r>
              <a:rPr lang="en-US" dirty="0" err="1"/>
              <a:t>schema.org</a:t>
            </a:r>
            <a:r>
              <a:rPr lang="en-US" dirty="0"/>
              <a:t>) (~ 2012)</a:t>
            </a:r>
          </a:p>
          <a:p>
            <a:pPr>
              <a:defRPr/>
            </a:pPr>
            <a:r>
              <a:rPr lang="en-US" sz="3200" dirty="0"/>
              <a:t>Status 2018 (IMHO)</a:t>
            </a:r>
          </a:p>
          <a:p>
            <a:pPr lvl="1">
              <a:defRPr/>
            </a:pPr>
            <a:r>
              <a:rPr lang="en-US" i="1" dirty="0"/>
              <a:t>Microformats</a:t>
            </a:r>
            <a:r>
              <a:rPr lang="en-US" dirty="0"/>
              <a:t> still on many pages, but no longer actively used</a:t>
            </a:r>
          </a:p>
          <a:p>
            <a:pPr lvl="1">
              <a:defRPr/>
            </a:pPr>
            <a:r>
              <a:rPr lang="en-US" i="1" dirty="0" err="1"/>
              <a:t>RDFa</a:t>
            </a:r>
            <a:r>
              <a:rPr lang="en-US" dirty="0"/>
              <a:t> and JSON-LD are preferred encoding of choice</a:t>
            </a:r>
          </a:p>
          <a:p>
            <a:pPr lvl="1">
              <a:defRPr/>
            </a:pPr>
            <a:r>
              <a:rPr lang="en-US" dirty="0"/>
              <a:t>Schema.org vocabularies getting large uptake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040" y="1700808"/>
            <a:ext cx="8640960" cy="4464496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Earliest idea, supplanted by RDFa and Microdata</a:t>
            </a:r>
          </a:p>
          <a:p>
            <a:pPr>
              <a:defRPr/>
            </a:pPr>
            <a:r>
              <a:rPr lang="en-US" sz="3200" dirty="0"/>
              <a:t>Reuses HTML attributes like @class, @title</a:t>
            </a:r>
          </a:p>
          <a:p>
            <a:pPr>
              <a:defRPr/>
            </a:pPr>
            <a:r>
              <a:rPr lang="en-US" sz="3200" dirty="0"/>
              <a:t>Separate vocabularies developed for common use cases, e.g., address, CV, recipes …</a:t>
            </a:r>
          </a:p>
          <a:p>
            <a:pPr>
              <a:defRPr/>
            </a:pPr>
            <a:r>
              <a:rPr lang="en-US" sz="3200" dirty="0"/>
              <a:t>Difficult to mix microformats (no concept of namespaces)</a:t>
            </a:r>
          </a:p>
          <a:p>
            <a:pPr>
              <a:defRPr/>
            </a:pPr>
            <a:r>
              <a:rPr lang="en-US" sz="3200" dirty="0"/>
              <a:t>Doesn’t define an RDF representation</a:t>
            </a:r>
          </a:p>
          <a:p>
            <a:pPr marL="395287" lvl="1" indent="0">
              <a:buFontTx/>
              <a:buNone/>
              <a:defRPr/>
            </a:pPr>
            <a:r>
              <a:rPr lang="en-US" sz="2800" dirty="0"/>
              <a:t>possible to transform via, e.g., XSLT + GRDDL, but transformations are vocabulary 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332656"/>
            <a:ext cx="5148064" cy="14328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7920880" cy="4464496"/>
          </a:xfrm>
          <a:ln w="3175">
            <a:noFill/>
          </a:ln>
        </p:spPr>
        <p:txBody>
          <a:bodyPr/>
          <a:lstStyle/>
          <a:p>
            <a:pPr>
              <a:defRPr/>
            </a:pPr>
            <a:r>
              <a:rPr lang="en-US" sz="3200" dirty="0">
                <a:hlinkClick r:id="rId3"/>
              </a:rPr>
              <a:t>vCard</a:t>
            </a:r>
            <a:r>
              <a:rPr lang="en-US" sz="3200" dirty="0"/>
              <a:t>: popular format for “business card” data</a:t>
            </a:r>
          </a:p>
          <a:p>
            <a:pPr>
              <a:defRPr/>
            </a:pPr>
            <a:r>
              <a:rPr lang="en-US" sz="3200" dirty="0"/>
              <a:t>Example use case for email</a:t>
            </a:r>
          </a:p>
          <a:p>
            <a:pPr lvl="1">
              <a:defRPr/>
            </a:pPr>
            <a:r>
              <a:rPr lang="en-US" sz="2800" dirty="0"/>
              <a:t>Sender attaches vCard to email message</a:t>
            </a:r>
          </a:p>
          <a:p>
            <a:pPr lvl="1">
              <a:defRPr/>
            </a:pPr>
            <a:r>
              <a:rPr lang="en-US" sz="2800" dirty="0"/>
              <a:t>Recipient detaches to contact app</a:t>
            </a:r>
          </a:p>
          <a:p>
            <a:pPr>
              <a:defRPr/>
            </a:pPr>
            <a:r>
              <a:rPr lang="en-US" sz="3200" dirty="0"/>
              <a:t>hCard is a </a:t>
            </a:r>
            <a:r>
              <a:rPr lang="en-US" sz="3200" dirty="0" err="1"/>
              <a:t>Microformat</a:t>
            </a:r>
            <a:r>
              <a:rPr lang="en-US" sz="3200" dirty="0"/>
              <a:t> based on vCard</a:t>
            </a:r>
          </a:p>
          <a:p>
            <a:pPr lvl="1">
              <a:defRPr/>
            </a:pPr>
            <a:r>
              <a:rPr lang="en-US" sz="2800" dirty="0"/>
              <a:t>Allows way to embed vCard data in a web page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332656"/>
            <a:ext cx="5148064" cy="14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7920880" cy="4464496"/>
          </a:xfrm>
          <a:ln w="3175">
            <a:noFill/>
          </a:ln>
        </p:spPr>
        <p:txBody>
          <a:bodyPr/>
          <a:lstStyle/>
          <a:p>
            <a:pPr>
              <a:defRPr/>
            </a:pPr>
            <a:r>
              <a:rPr lang="en-US" sz="3200" dirty="0">
                <a:hlinkClick r:id="rId3"/>
              </a:rPr>
              <a:t>vCard</a:t>
            </a:r>
            <a:r>
              <a:rPr lang="en-US" sz="3200" dirty="0"/>
              <a:t>: popular format for “business card “data</a:t>
            </a:r>
          </a:p>
          <a:p>
            <a:pPr>
              <a:defRPr/>
            </a:pPr>
            <a:r>
              <a:rPr lang="en-US" sz="3200" dirty="0"/>
              <a:t>Example use case for email</a:t>
            </a:r>
          </a:p>
          <a:p>
            <a:pPr lvl="1">
              <a:defRPr/>
            </a:pPr>
            <a:r>
              <a:rPr lang="en-US" sz="2800" dirty="0"/>
              <a:t>Sender attaches vCard to email message</a:t>
            </a:r>
          </a:p>
          <a:p>
            <a:pPr lvl="1">
              <a:defRPr/>
            </a:pPr>
            <a:r>
              <a:rPr lang="en-US" sz="2800" dirty="0"/>
              <a:t>Recipient detaches to contact app</a:t>
            </a:r>
          </a:p>
          <a:p>
            <a:pPr>
              <a:defRPr/>
            </a:pPr>
            <a:r>
              <a:rPr lang="en-US" sz="3200" dirty="0"/>
              <a:t>hCard is a </a:t>
            </a:r>
            <a:r>
              <a:rPr lang="en-US" sz="3200" dirty="0" err="1"/>
              <a:t>Microformat</a:t>
            </a:r>
            <a:r>
              <a:rPr lang="en-US" sz="3200" dirty="0"/>
              <a:t> based on vCard</a:t>
            </a:r>
          </a:p>
          <a:p>
            <a:pPr lvl="1">
              <a:defRPr/>
            </a:pPr>
            <a:r>
              <a:rPr lang="en-US" sz="2800" dirty="0"/>
              <a:t>Allows way to embed vCard data to a web page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332656"/>
            <a:ext cx="5148064" cy="1432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980728"/>
            <a:ext cx="7992888" cy="498598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BEGIN:VCARD</a:t>
            </a:r>
          </a:p>
          <a:p>
            <a:r>
              <a:rPr lang="en-US" sz="1600" dirty="0">
                <a:solidFill>
                  <a:schemeClr val="bg1"/>
                </a:solidFill>
              </a:rPr>
              <a:t>VERSION:4.0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N:Forrest;Gump</a:t>
            </a:r>
            <a:r>
              <a:rPr lang="en-US" sz="1600" dirty="0">
                <a:solidFill>
                  <a:schemeClr val="bg1"/>
                </a:solidFill>
              </a:rPr>
              <a:t>;;Mr.;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FN:Forrest</a:t>
            </a:r>
            <a:r>
              <a:rPr lang="en-US" sz="1600" dirty="0">
                <a:solidFill>
                  <a:schemeClr val="bg1"/>
                </a:solidFill>
              </a:rPr>
              <a:t> Gump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ORG:Bubba</a:t>
            </a:r>
            <a:r>
              <a:rPr lang="en-US" sz="1600" dirty="0">
                <a:solidFill>
                  <a:schemeClr val="bg1"/>
                </a:solidFill>
              </a:rPr>
              <a:t> Gump Shrimp Co.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TITLE:Shrimp</a:t>
            </a:r>
            <a:r>
              <a:rPr lang="en-US" sz="1600" dirty="0">
                <a:solidFill>
                  <a:schemeClr val="bg1"/>
                </a:solidFill>
              </a:rPr>
              <a:t> Man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PHOTO;MEDIATYPE=image/</a:t>
            </a:r>
            <a:r>
              <a:rPr lang="en-US" sz="1600" dirty="0" err="1">
                <a:solidFill>
                  <a:schemeClr val="bg1"/>
                </a:solidFill>
              </a:rPr>
              <a:t>gif:http</a:t>
            </a:r>
            <a:r>
              <a:rPr lang="en-US" sz="1600" dirty="0">
                <a:solidFill>
                  <a:schemeClr val="bg1"/>
                </a:solidFill>
              </a:rPr>
              <a:t>://</a:t>
            </a:r>
            <a:r>
              <a:rPr lang="en-US" sz="1600" dirty="0" err="1">
                <a:solidFill>
                  <a:schemeClr val="bg1"/>
                </a:solidFill>
              </a:rPr>
              <a:t>www.example.com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dir_photos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my_photo.gif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TEL;TYPE=</a:t>
            </a:r>
            <a:r>
              <a:rPr lang="en-US" sz="1600" dirty="0" err="1">
                <a:solidFill>
                  <a:schemeClr val="bg1"/>
                </a:solidFill>
              </a:rPr>
              <a:t>work,voice;VALUE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 err="1">
                <a:solidFill>
                  <a:schemeClr val="bg1"/>
                </a:solidFill>
              </a:rPr>
              <a:t>uri:tel</a:t>
            </a:r>
            <a:r>
              <a:rPr lang="en-US" sz="1600" dirty="0">
                <a:solidFill>
                  <a:schemeClr val="bg1"/>
                </a:solidFill>
              </a:rPr>
              <a:t>:+1-111-555-1212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TEL;TYPE=</a:t>
            </a:r>
            <a:r>
              <a:rPr lang="en-US" sz="1600" dirty="0" err="1">
                <a:solidFill>
                  <a:schemeClr val="bg1"/>
                </a:solidFill>
              </a:rPr>
              <a:t>home,voice;VALUE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 err="1">
                <a:solidFill>
                  <a:schemeClr val="bg1"/>
                </a:solidFill>
              </a:rPr>
              <a:t>uri:tel</a:t>
            </a:r>
            <a:r>
              <a:rPr lang="en-US" sz="1600" dirty="0">
                <a:solidFill>
                  <a:schemeClr val="bg1"/>
                </a:solidFill>
              </a:rPr>
              <a:t>:+1-404-555-1212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ADR;TYPE=WORK,PREF:;;100 Waters Edge;Baytown;LA;30314;United States of </a:t>
            </a:r>
            <a:r>
              <a:rPr lang="en-US" sz="1600" dirty="0" err="1">
                <a:solidFill>
                  <a:schemeClr val="bg1"/>
                </a:solidFill>
              </a:rPr>
              <a:t>Amer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ica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LABEL;TYPE=WORK,PREF:100 Waters Edge\</a:t>
            </a:r>
            <a:r>
              <a:rPr lang="en-US" sz="1600" dirty="0" err="1">
                <a:solidFill>
                  <a:schemeClr val="bg1"/>
                </a:solidFill>
              </a:rPr>
              <a:t>nBaytown</a:t>
            </a:r>
            <a:r>
              <a:rPr lang="en-US" sz="1600" dirty="0">
                <a:solidFill>
                  <a:schemeClr val="bg1"/>
                </a:solidFill>
              </a:rPr>
              <a:t>\, LA 30314\</a:t>
            </a:r>
            <a:r>
              <a:rPr lang="en-US" sz="1600" dirty="0" err="1">
                <a:solidFill>
                  <a:schemeClr val="bg1"/>
                </a:solidFill>
              </a:rPr>
              <a:t>nUnited</a:t>
            </a:r>
            <a:r>
              <a:rPr lang="en-US" sz="1600" dirty="0">
                <a:solidFill>
                  <a:schemeClr val="bg1"/>
                </a:solidFill>
              </a:rPr>
              <a:t> States of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America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ADR;TYPE=HOME:;;42 Plantation St.;Baytown;LA;30314;United States of America</a:t>
            </a:r>
          </a:p>
          <a:p>
            <a:r>
              <a:rPr lang="en-US" sz="1600" dirty="0">
                <a:solidFill>
                  <a:schemeClr val="bg1"/>
                </a:solidFill>
              </a:rPr>
              <a:t>LABEL;TYPE=HOME:42 Plantation St.\</a:t>
            </a:r>
            <a:r>
              <a:rPr lang="en-US" sz="1600" dirty="0" err="1">
                <a:solidFill>
                  <a:schemeClr val="bg1"/>
                </a:solidFill>
              </a:rPr>
              <a:t>nBaytown</a:t>
            </a:r>
            <a:r>
              <a:rPr lang="en-US" sz="1600" dirty="0">
                <a:solidFill>
                  <a:schemeClr val="bg1"/>
                </a:solidFill>
              </a:rPr>
              <a:t>\, LA 30314\</a:t>
            </a:r>
            <a:r>
              <a:rPr lang="en-US" sz="1600" dirty="0" err="1">
                <a:solidFill>
                  <a:schemeClr val="bg1"/>
                </a:solidFill>
              </a:rPr>
              <a:t>nUnited</a:t>
            </a:r>
            <a:r>
              <a:rPr lang="en-US" sz="1600" dirty="0">
                <a:solidFill>
                  <a:schemeClr val="bg1"/>
                </a:solidFill>
              </a:rPr>
              <a:t> States of </a:t>
            </a:r>
            <a:r>
              <a:rPr lang="en-US" sz="1600" dirty="0" err="1">
                <a:solidFill>
                  <a:schemeClr val="bg1"/>
                </a:solidFill>
              </a:rPr>
              <a:t>Ame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rica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EMAIL:forrestgump@example.com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REV:20080424</a:t>
            </a:r>
            <a:r>
              <a:rPr lang="en-US" sz="1400" dirty="0">
                <a:solidFill>
                  <a:schemeClr val="bg1"/>
                </a:solidFill>
              </a:rPr>
              <a:t>T195243Z</a:t>
            </a:r>
          </a:p>
          <a:p>
            <a:r>
              <a:rPr lang="en-US" sz="1400" dirty="0">
                <a:solidFill>
                  <a:schemeClr val="bg1"/>
                </a:solidFill>
              </a:rPr>
              <a:t>END:VCARD</a:t>
            </a:r>
          </a:p>
        </p:txBody>
      </p:sp>
    </p:spTree>
    <p:extLst>
      <p:ext uri="{BB962C8B-B14F-4D97-AF65-F5344CB8AC3E}">
        <p14:creationId xmlns:p14="http://schemas.microsoft.com/office/powerpoint/2010/main" val="2047072382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4064</TotalTime>
  <Words>1377</Words>
  <Application>Microsoft Macintosh PowerPoint</Application>
  <PresentationFormat>On-screen Show (4:3)</PresentationFormat>
  <Paragraphs>176</Paragraphs>
  <Slides>30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Wingdings</vt:lpstr>
      <vt:lpstr>Capsules</vt:lpstr>
      <vt:lpstr>Embedding Knowledge in HTML</vt:lpstr>
      <vt:lpstr>Overview</vt:lpstr>
      <vt:lpstr>HTML is Everywhere</vt:lpstr>
      <vt:lpstr>Adding Semantic Markuip to HTML</vt:lpstr>
      <vt:lpstr>One page, not two</vt:lpstr>
      <vt:lpstr>General approach</vt:lpstr>
      <vt:lpstr>PowerPoint Presentation</vt:lpstr>
      <vt:lpstr>PowerPoint Presentation</vt:lpstr>
      <vt:lpstr>PowerPoint Presentation</vt:lpstr>
      <vt:lpstr>PowerPoint Presentation</vt:lpstr>
      <vt:lpstr>Microformats =&gt; Microdata</vt:lpstr>
      <vt:lpstr>Microdata approach</vt:lpstr>
      <vt:lpstr>RDFa approach</vt:lpstr>
      <vt:lpstr>PowerPoint Presentation</vt:lpstr>
      <vt:lpstr>PowerPoint Presentation</vt:lpstr>
      <vt:lpstr>PowerPoint Presentation</vt:lpstr>
      <vt:lpstr>Yielding this RDF</vt:lpstr>
      <vt:lpstr>PowerPoint Presentation</vt:lpstr>
      <vt:lpstr>PowerPoint Presentation</vt:lpstr>
      <vt:lpstr>PowerPoint Presentation</vt:lpstr>
      <vt:lpstr>Yielding this RDF</vt:lpstr>
      <vt:lpstr>Rich Snippets</vt:lpstr>
      <vt:lpstr>PowerPoint Presentation</vt:lpstr>
      <vt:lpstr>RDFa and Microdata: similarities</vt:lpstr>
      <vt:lpstr>RDFa and microdata: differences</vt:lpstr>
      <vt:lpstr>Amount of structured data on Web?</vt:lpstr>
      <vt:lpstr>Amount of structured data on Web?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188</cp:revision>
  <cp:lastPrinted>2018-11-26T01:38:21Z</cp:lastPrinted>
  <dcterms:created xsi:type="dcterms:W3CDTF">2004-05-04T16:01:26Z</dcterms:created>
  <dcterms:modified xsi:type="dcterms:W3CDTF">2018-11-26T01:39:09Z</dcterms:modified>
</cp:coreProperties>
</file>